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3" r:id="rId3"/>
    <p:sldMasterId id="2147483655" r:id="rId4"/>
    <p:sldMasterId id="2147483656" r:id="rId5"/>
    <p:sldMasterId id="2147483937" r:id="rId6"/>
    <p:sldMasterId id="2147485570" r:id="rId7"/>
    <p:sldMasterId id="2147485572" r:id="rId8"/>
    <p:sldMasterId id="2147485574" r:id="rId9"/>
  </p:sldMasterIdLst>
  <p:notesMasterIdLst>
    <p:notesMasterId r:id="rId44"/>
  </p:notesMasterIdLst>
  <p:sldIdLst>
    <p:sldId id="279" r:id="rId10"/>
    <p:sldId id="371" r:id="rId11"/>
    <p:sldId id="401" r:id="rId12"/>
    <p:sldId id="360" r:id="rId13"/>
    <p:sldId id="372" r:id="rId14"/>
    <p:sldId id="377" r:id="rId15"/>
    <p:sldId id="378" r:id="rId16"/>
    <p:sldId id="407" r:id="rId17"/>
    <p:sldId id="409" r:id="rId18"/>
    <p:sldId id="405" r:id="rId19"/>
    <p:sldId id="406" r:id="rId20"/>
    <p:sldId id="376" r:id="rId21"/>
    <p:sldId id="414" r:id="rId22"/>
    <p:sldId id="357" r:id="rId23"/>
    <p:sldId id="364" r:id="rId24"/>
    <p:sldId id="365" r:id="rId25"/>
    <p:sldId id="258" r:id="rId26"/>
    <p:sldId id="404" r:id="rId27"/>
    <p:sldId id="358" r:id="rId28"/>
    <p:sldId id="349" r:id="rId29"/>
    <p:sldId id="434" r:id="rId30"/>
    <p:sldId id="420" r:id="rId31"/>
    <p:sldId id="394" r:id="rId32"/>
    <p:sldId id="427" r:id="rId33"/>
    <p:sldId id="274" r:id="rId34"/>
    <p:sldId id="423" r:id="rId35"/>
    <p:sldId id="325" r:id="rId36"/>
    <p:sldId id="389" r:id="rId37"/>
    <p:sldId id="390" r:id="rId38"/>
    <p:sldId id="391" r:id="rId39"/>
    <p:sldId id="402" r:id="rId40"/>
    <p:sldId id="395" r:id="rId41"/>
    <p:sldId id="425" r:id="rId42"/>
    <p:sldId id="39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DA6F96-DC7B-4AD7-B015-979EFA7A8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F6227-BB19-44DB-AD0D-7336A744517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8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EC1FBED3-EFDD-4C52-AD88-B9C7B4F56920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0854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A5C8D082-8BB5-4366-B09C-97D35D833B58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C84945B9-2B9F-452A-8B7B-C4F7B64214AE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883EC-D526-4CEE-906C-614228DA552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05266-9735-4F5A-9DEB-35938F0EBF4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>
              <a:defRPr/>
            </a:pPr>
            <a:fld id="{B2A9CFE2-3C74-4D98-9B2A-C2C9AB72E163}" type="slidenum">
              <a:rPr lang="en-US" sz="1200">
                <a:solidFill>
                  <a:prstClr val="black"/>
                </a:solidFill>
                <a:cs typeface="+mn-cs"/>
              </a:rPr>
              <a:pPr algn="r">
                <a:defRPr/>
              </a:pPr>
              <a:t>19</a:t>
            </a:fld>
            <a:endParaRPr lang="en-US" sz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BC5A064A-8359-4160-9EC0-34F8F7DB4BE8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3ED5A-A3D4-472D-806A-9485AA8529D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686A7-64E1-4565-88A0-CAAD6639B8A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8F0724D1-4F50-4529-A14D-3224D16B7B4E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4C90DD5-F2F0-4E9E-9B12-60ED690F138E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0957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1811BAA-B1F3-4D28-BA64-FDD6666F3F1C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10957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D9DA97-C1D5-4A0C-886D-8E81DAF81B85}" type="slidenum">
              <a:rPr lang="en-US" sz="1200"/>
              <a:pPr algn="r"/>
              <a:t>7</a:t>
            </a:fld>
            <a:endParaRPr lang="en-US" sz="120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CCA255-6346-4502-A63A-13E3ECAFDC8B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E70C04-B850-4D5B-9764-88B2F2A87731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8A77FA-D63E-46A4-9928-07F12175F174}" type="slidenum">
              <a:rPr lang="en-US" sz="1200">
                <a:solidFill>
                  <a:srgbClr val="000000"/>
                </a:solidFill>
              </a:rPr>
              <a:pPr algn="r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865188"/>
            <a:fld id="{C634234A-EC9B-4917-9384-BC07458C12D5}" type="slidenum">
              <a:rPr lang="en-US" sz="1100">
                <a:solidFill>
                  <a:srgbClr val="000000"/>
                </a:solidFill>
                <a:latin typeface="Times New Roman" pitchFamily="18" charset="0"/>
              </a:rPr>
              <a:pPr algn="r" defTabSz="865188"/>
              <a:t>14</a:t>
            </a:fld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4" tIns="45712" rIns="91424" bIns="4571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121D-780A-4E0C-BEEC-F5E775F01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8FA9-CA63-456B-AAE1-996226BB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0449-3CA2-43AF-ABE0-715672917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039D-EC82-4541-8BDD-3875B664F7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77EFC-4E05-4A59-B8C7-6D383DD525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738D-49D2-4572-8001-1C4A22C93C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A12C-9416-4289-AB8C-03E11F2F5D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EAFED-98F7-414B-8871-316E7D6198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895D-F410-408C-9D03-71CA91AA43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D4FFD-E113-4CB0-BFB6-3BA31F8EEB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5C08E-9DE9-493E-BC8F-D2BA7C7AAC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D4A0A-E269-41DD-8116-BC38C050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A687-0497-44D6-B876-FEA6EAD6F5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935E-414B-47B6-998D-4BED1F35C7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0BA5-DAB1-4F3A-8BAF-32DF5C8952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B05A-B65C-4C99-9824-1278B84B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6D62E-4731-4EC8-9BEE-BEF0BFBA2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410D6-DC86-4745-883C-32AAE8C6F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8556-398D-4855-AEA0-2D067F679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A0C5-3BFC-4080-900E-BB29D02B1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5850-77B1-48C9-A6C1-098CF838B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8B83-1D54-4D9B-92CD-3BF4084D6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EF8F-5473-468D-AD30-3E4092D87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4161-9135-4E9E-9710-B7288CC1A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2A08-48A3-48B5-9043-0A412EE2C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CF08-42A5-4352-BDD0-27B813486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BAC5E-9E46-43AB-91FD-1D6C9F557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82A5-F3CF-46E8-9797-7C7A252B53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BB36-6046-4582-AA4E-19A11D201F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F90E-3326-4CA3-BABD-59E40DB95E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32CA-F033-411C-8704-CBACE6506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4C70-8C74-4640-AF18-BFDDCAE9A6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DFCF-B0C6-45C2-9940-1E5493B4B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C9D92-24EF-4583-93CC-22190761B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EDF5-3674-4323-99AF-1A36170BED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3027-E33B-49A9-9F26-30B5B93865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3785-F7BA-4813-84A8-73C1EBD794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46802-148B-4635-934C-F5357E0A49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DE13-B072-4F74-B589-1D474573B6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8BEC-CC7D-4C6F-A9C7-855F7DDE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E8C5-A38E-4740-8641-3086D258F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C17C-CFC8-4BB0-9430-40D1A6E84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678BE-25EC-493C-8716-9271FE8B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63E0-A36C-447B-BCED-4924ACBFC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02953-59C9-4119-8955-C5F9DF34A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1172D-6F7E-4FF6-A57A-AACE88A09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D3C50-1C98-41C3-8633-2E5922C4A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BAC2-9184-478B-97C5-F86924D56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46EF-7B7F-43EF-8EE4-2681DC606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4529F-34FE-48D2-B662-33E7A1A1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68760-1C40-4390-A026-F28D7C3C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1541BA-6ADD-45D5-AE2B-EF2941CEC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F21FD2-1F60-4585-B5DC-2F5ED58DA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41952B-EF31-4993-93BA-C5EB204F0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3C9772-9719-4756-9D37-C0E786D70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EEE6-B249-4A9B-9029-A0B214AC1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C7F1507-5799-4B2C-AD2A-7308DA07D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C5A9E3-A1C1-4F73-8525-9610FD259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444740-A649-4FB2-AFBB-60E70C24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34DCCA-177E-490D-9192-6BE51670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686D6F-35ED-4E4F-BE79-F7F5AFA13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79E858E-FBC5-4C23-A203-A7C742FCD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1C72-A1E6-459C-8DBB-770E9E5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341E-516D-4534-A525-6E9A89E3B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3AE2-BA9C-4CA7-89F3-FCE748670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ECD1-9A48-4F89-B031-3043BA2C5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CD09-2AF4-4541-81B1-F755D8981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5741-3C5F-42EE-B3F3-014EA978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78155-96E2-4DC5-94D0-B2003FB40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9D5C-44BD-4D15-A9A8-A31C61EB8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7003-AB1D-4D35-86BC-EE476E21C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24C1B-22E8-448E-81F0-2FDE427B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7E789-E347-4321-BA8B-AA086151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C172-B4A6-4F65-8768-99A3A3A91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FE29-AE2F-49BA-B1C2-2CFD39296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4966-F1A8-46ED-8CCE-0C8FA1464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A8ED-5555-4ED5-91B3-1ED868FA4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51B8-7D83-48DF-952B-18626AA2C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41E0-5D50-47C0-9C24-82D15B3EC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6296-FD35-4923-B827-2A546DECA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1C6C-08E9-4C5C-A0E3-87531CC11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FDB9-CF40-4C5E-BAB0-2F182250C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F6ED-528B-4954-9377-69DDD0A73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8024-5A36-4F87-9165-3C8B0E6D0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C1F0-2754-4C58-841D-6D8D031C0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A42D-3203-4B31-9EDF-AEE3B0B99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50AC-1CBD-430D-9255-87BE6D4F1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9BDE-4A5C-4FD0-A555-9221C73E9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7DC5-A85A-4496-9D39-01FC44B7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4046-F837-463C-AD19-D3047162C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5CB55-86AC-4716-AB40-5D2385B2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3D763-68DD-4574-9313-EAE8FAAAE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2A5A-C0F9-4D6B-AD7D-DEEC32BD9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26B4-3F5A-476F-B872-9FDD1C414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62856-36CB-41D0-ADA8-AB4136EFA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5141-228A-4178-9D34-04720DD03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750D-55D9-41D3-B533-56951716E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CC48-37A2-4989-8AB6-33C64012D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E3487E-E087-4193-9384-CFF648177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8" r:id="rId1"/>
    <p:sldLayoutId id="2147487329" r:id="rId2"/>
    <p:sldLayoutId id="2147487330" r:id="rId3"/>
    <p:sldLayoutId id="2147487331" r:id="rId4"/>
    <p:sldLayoutId id="2147487332" r:id="rId5"/>
    <p:sldLayoutId id="2147487333" r:id="rId6"/>
    <p:sldLayoutId id="2147487334" r:id="rId7"/>
    <p:sldLayoutId id="2147487335" r:id="rId8"/>
    <p:sldLayoutId id="2147487336" r:id="rId9"/>
    <p:sldLayoutId id="2147487337" r:id="rId10"/>
    <p:sldLayoutId id="2147487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1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EC8D73-9B53-4AF0-970B-69A77B5584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9" r:id="rId1"/>
    <p:sldLayoutId id="2147487340" r:id="rId2"/>
    <p:sldLayoutId id="2147487341" r:id="rId3"/>
    <p:sldLayoutId id="2147487342" r:id="rId4"/>
    <p:sldLayoutId id="2147487343" r:id="rId5"/>
    <p:sldLayoutId id="2147487344" r:id="rId6"/>
    <p:sldLayoutId id="2147487345" r:id="rId7"/>
    <p:sldLayoutId id="2147487346" r:id="rId8"/>
    <p:sldLayoutId id="2147487347" r:id="rId9"/>
    <p:sldLayoutId id="2147487348" r:id="rId10"/>
    <p:sldLayoutId id="21474873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28344-98B0-45F6-908F-970CEF8FF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0" r:id="rId1"/>
    <p:sldLayoutId id="2147487351" r:id="rId2"/>
    <p:sldLayoutId id="2147487352" r:id="rId3"/>
    <p:sldLayoutId id="2147487353" r:id="rId4"/>
    <p:sldLayoutId id="2147487354" r:id="rId5"/>
    <p:sldLayoutId id="2147487355" r:id="rId6"/>
    <p:sldLayoutId id="2147487356" r:id="rId7"/>
    <p:sldLayoutId id="2147487357" r:id="rId8"/>
    <p:sldLayoutId id="2147487358" r:id="rId9"/>
    <p:sldLayoutId id="2147487359" r:id="rId10"/>
    <p:sldLayoutId id="21474873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1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BC89BB9-CD0D-48B2-8EDA-B1B900D371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1" r:id="rId1"/>
    <p:sldLayoutId id="2147487362" r:id="rId2"/>
    <p:sldLayoutId id="2147487363" r:id="rId3"/>
    <p:sldLayoutId id="2147487364" r:id="rId4"/>
    <p:sldLayoutId id="2147487365" r:id="rId5"/>
    <p:sldLayoutId id="2147487366" r:id="rId6"/>
    <p:sldLayoutId id="2147487367" r:id="rId7"/>
    <p:sldLayoutId id="2147487368" r:id="rId8"/>
    <p:sldLayoutId id="2147487369" r:id="rId9"/>
    <p:sldLayoutId id="2147487370" r:id="rId10"/>
    <p:sldLayoutId id="21474873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746EC-17E6-4175-BF1B-837A7B1B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2" r:id="rId1"/>
    <p:sldLayoutId id="2147487373" r:id="rId2"/>
    <p:sldLayoutId id="2147487374" r:id="rId3"/>
    <p:sldLayoutId id="2147487375" r:id="rId4"/>
    <p:sldLayoutId id="2147487376" r:id="rId5"/>
    <p:sldLayoutId id="2147487377" r:id="rId6"/>
    <p:sldLayoutId id="2147487378" r:id="rId7"/>
    <p:sldLayoutId id="2147487379" r:id="rId8"/>
    <p:sldLayoutId id="2147487380" r:id="rId9"/>
    <p:sldLayoutId id="2147487381" r:id="rId10"/>
    <p:sldLayoutId id="21474873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BCEC62B7-71BF-42E9-84EF-8C9D01610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9" r:id="rId1"/>
    <p:sldLayoutId id="2147487450" r:id="rId2"/>
    <p:sldLayoutId id="2147487451" r:id="rId3"/>
    <p:sldLayoutId id="2147487452" r:id="rId4"/>
    <p:sldLayoutId id="2147487453" r:id="rId5"/>
    <p:sldLayoutId id="2147487454" r:id="rId6"/>
    <p:sldLayoutId id="2147487455" r:id="rId7"/>
    <p:sldLayoutId id="2147487456" r:id="rId8"/>
    <p:sldLayoutId id="2147487457" r:id="rId9"/>
    <p:sldLayoutId id="21474874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549A1-0DB8-4C18-B4C2-A1D5B803C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5" r:id="rId1"/>
    <p:sldLayoutId id="2147487406" r:id="rId2"/>
    <p:sldLayoutId id="2147487407" r:id="rId3"/>
    <p:sldLayoutId id="2147487408" r:id="rId4"/>
    <p:sldLayoutId id="2147487409" r:id="rId5"/>
    <p:sldLayoutId id="2147487410" r:id="rId6"/>
    <p:sldLayoutId id="2147487411" r:id="rId7"/>
    <p:sldLayoutId id="2147487412" r:id="rId8"/>
    <p:sldLayoutId id="2147487413" r:id="rId9"/>
    <p:sldLayoutId id="2147487414" r:id="rId10"/>
    <p:sldLayoutId id="21474874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85FBF5C-104A-4A5A-ABE4-F75380F1F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6" r:id="rId1"/>
    <p:sldLayoutId id="2147487417" r:id="rId2"/>
    <p:sldLayoutId id="2147487418" r:id="rId3"/>
    <p:sldLayoutId id="2147487419" r:id="rId4"/>
    <p:sldLayoutId id="2147487420" r:id="rId5"/>
    <p:sldLayoutId id="2147487421" r:id="rId6"/>
    <p:sldLayoutId id="2147487422" r:id="rId7"/>
    <p:sldLayoutId id="2147487423" r:id="rId8"/>
    <p:sldLayoutId id="2147487424" r:id="rId9"/>
    <p:sldLayoutId id="2147487425" r:id="rId10"/>
    <p:sldLayoutId id="21474874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3703DDE-EEFE-4799-8649-15CAA0278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7" r:id="rId1"/>
    <p:sldLayoutId id="2147487428" r:id="rId2"/>
    <p:sldLayoutId id="2147487429" r:id="rId3"/>
    <p:sldLayoutId id="2147487430" r:id="rId4"/>
    <p:sldLayoutId id="2147487431" r:id="rId5"/>
    <p:sldLayoutId id="2147487432" r:id="rId6"/>
    <p:sldLayoutId id="2147487433" r:id="rId7"/>
    <p:sldLayoutId id="2147487434" r:id="rId8"/>
    <p:sldLayoutId id="2147487435" r:id="rId9"/>
    <p:sldLayoutId id="2147487436" r:id="rId10"/>
    <p:sldLayoutId id="21474874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5573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4343400" y="4953000"/>
            <a:ext cx="45259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Photodissociation Workshop </a:t>
            </a:r>
          </a:p>
          <a:p>
            <a:r>
              <a:rPr lang="en-US" sz="2800">
                <a:latin typeface="Times New Roman" pitchFamily="18" charset="0"/>
              </a:rPr>
              <a:t>Kasteel oud Poelgeest, Leiden</a:t>
            </a:r>
          </a:p>
          <a:p>
            <a:r>
              <a:rPr lang="en-US" sz="2800">
                <a:latin typeface="Times New Roman" pitchFamily="18" charset="0"/>
              </a:rPr>
              <a:t>3-5 February2015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533400" y="558800"/>
            <a:ext cx="7716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Photodissociation in the Solar Nebula:</a:t>
            </a:r>
          </a:p>
          <a:p>
            <a:pPr eaLnBrk="0" hangingPunct="0"/>
            <a:r>
              <a:rPr lang="en-GB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Models and Meteorites</a:t>
            </a: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533400" y="2576513"/>
            <a:ext cx="74676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2800">
                <a:latin typeface="Times" charset="0"/>
                <a:cs typeface="Times New Roman" pitchFamily="18" charset="0"/>
              </a:rPr>
              <a:t>James R. Lyons</a:t>
            </a:r>
            <a:r>
              <a:rPr lang="en-GB" sz="280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School of Earth &amp; Space Exploration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Arizona State University</a:t>
            </a:r>
          </a:p>
        </p:txBody>
      </p:sp>
      <p:pic>
        <p:nvPicPr>
          <p:cNvPr id="44038" name="Picture 7" descr="http://png-5.vector.me/files/images/7/9/79949/asu_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81600"/>
            <a:ext cx="2324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0772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477000" y="1219200"/>
            <a:ext cx="2027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ab initio: </a:t>
            </a:r>
          </a:p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Ran et al. 2007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5305425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v</a:t>
            </a:r>
            <a:r>
              <a:rPr lang="en-US" sz="2000" baseline="-2500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=9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181600" y="5305425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 8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162800" y="5305425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  7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7467600" y="6324600"/>
            <a:ext cx="1268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Lyons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1834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1143000" y="152400"/>
            <a:ext cx="715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Wavelength shift of SO</a:t>
            </a:r>
            <a:r>
              <a:rPr lang="en-US" sz="3200" baseline="-25000"/>
              <a:t>2</a:t>
            </a:r>
            <a:r>
              <a:rPr lang="en-US" sz="3200"/>
              <a:t> isotopologues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248400"/>
            <a:ext cx="1389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Lyons 2008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7200" y="8382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905000"/>
            <a:ext cx="441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905000"/>
            <a:ext cx="441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6243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1600200" y="5105400"/>
            <a:ext cx="1558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Lyons (2007)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09788"/>
            <a:ext cx="5562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48200" y="2133600"/>
            <a:ext cx="1676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Calc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6553200" y="3352800"/>
            <a:ext cx="533400" cy="914400"/>
          </a:xfrm>
          <a:prstGeom prst="parallelogram">
            <a:avLst>
              <a:gd name="adj" fmla="val 5316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05400" y="3581400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rock values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24600" y="3505200"/>
            <a:ext cx="4572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" y="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-123825"/>
            <a:ext cx="6316663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7696200" y="5334000"/>
            <a:ext cx="1214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Ono, </a:t>
            </a:r>
          </a:p>
          <a:p>
            <a:r>
              <a:rPr lang="en-US" sz="2000">
                <a:latin typeface="Times New Roman" pitchFamily="18" charset="0"/>
              </a:rPr>
              <a:t>Whitehill,</a:t>
            </a:r>
          </a:p>
          <a:p>
            <a:r>
              <a:rPr lang="en-US" sz="2000">
                <a:latin typeface="Times New Roman" pitchFamily="18" charset="0"/>
              </a:rPr>
              <a:t>Lyons</a:t>
            </a:r>
          </a:p>
          <a:p>
            <a:r>
              <a:rPr lang="en-US" sz="2000">
                <a:latin typeface="Times New Roman" pitchFamily="18" charset="0"/>
              </a:rPr>
              <a:t>2013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724650" y="838200"/>
            <a:ext cx="2419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SO</a:t>
            </a:r>
            <a:r>
              <a:rPr lang="en-US" sz="3600" baseline="-25000">
                <a:latin typeface="Times New Roman" pitchFamily="18" charset="0"/>
              </a:rPr>
              <a:t>2</a:t>
            </a:r>
            <a:r>
              <a:rPr lang="en-US" sz="3600">
                <a:latin typeface="Times New Roman" pitchFamily="18" charset="0"/>
              </a:rPr>
              <a:t> + hv</a:t>
            </a:r>
          </a:p>
          <a:p>
            <a:r>
              <a:rPr lang="en-US" sz="3600">
                <a:latin typeface="Times New Roman" pitchFamily="18" charset="0"/>
              </a:rPr>
              <a:t>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ciencedaily.com/images/2008/04/08042808173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1150" cy="73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lma-hl-tau-protoplanetary-disk-640x5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76313"/>
            <a:ext cx="6096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A cut surface of the Allende meteorite with arrows pointing to CAIs and chondrule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8113"/>
            <a:ext cx="8077200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solararray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5" descr="Collector_Ar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6875"/>
            <a:ext cx="35814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64759main_genrecov090804-2-800-5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44196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 descr="64761main_genrecov090804-3-516-3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4572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64791main_Picture-317-brow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276600"/>
            <a:ext cx="51054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7620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6276975" y="2590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 flipV="1">
            <a:off x="6324600" y="76200"/>
            <a:ext cx="28575" cy="2514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6400800" y="2667000"/>
            <a:ext cx="609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5715000" y="2667000"/>
            <a:ext cx="6096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6353175" y="2667000"/>
            <a:ext cx="47625" cy="2743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3657600" y="4876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733800" y="5029200"/>
            <a:ext cx="47625" cy="2743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3810000" y="4953000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2895600" y="4953000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3733800" y="2133600"/>
            <a:ext cx="0" cy="2743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248400" y="6248400"/>
            <a:ext cx="233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Ayres et al. 2013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477000" y="2062163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G94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886200" y="495776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HR96</a:t>
            </a:r>
          </a:p>
        </p:txBody>
      </p:sp>
      <p:sp>
        <p:nvSpPr>
          <p:cNvPr id="60432" name="TextBox 19"/>
          <p:cNvSpPr txBox="1">
            <a:spLocks noChangeArrowheads="1"/>
          </p:cNvSpPr>
          <p:nvPr/>
        </p:nvSpPr>
        <p:spPr bwMode="auto">
          <a:xfrm>
            <a:off x="1600200" y="0"/>
            <a:ext cx="610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Oxygen isotopes in the solar system</a:t>
            </a:r>
          </a:p>
        </p:txBody>
      </p:sp>
      <p:sp>
        <p:nvSpPr>
          <p:cNvPr id="60433" name="Text Box 3"/>
          <p:cNvSpPr txBox="1">
            <a:spLocks noChangeArrowheads="1"/>
          </p:cNvSpPr>
          <p:nvPr/>
        </p:nvSpPr>
        <p:spPr bwMode="auto">
          <a:xfrm>
            <a:off x="228600" y="6248400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McKeegan et al. 2011</a:t>
            </a:r>
          </a:p>
        </p:txBody>
      </p:sp>
      <p:sp>
        <p:nvSpPr>
          <p:cNvPr id="60434" name="TextBox 17"/>
          <p:cNvSpPr txBox="1">
            <a:spLocks noChangeArrowheads="1"/>
          </p:cNvSpPr>
          <p:nvPr/>
        </p:nvSpPr>
        <p:spPr bwMode="auto">
          <a:xfrm>
            <a:off x="4098925" y="4383088"/>
            <a:ext cx="130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(inferred)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4038600" y="381000"/>
            <a:ext cx="381000" cy="381000"/>
          </a:xfrm>
          <a:prstGeom prst="star5">
            <a:avLst>
              <a:gd name="adj" fmla="val 2202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381000"/>
            <a:ext cx="15827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photosphere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</a:rPr>
              <a:t>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/>
      <p:bldP spid="35854" grpId="0"/>
      <p:bldP spid="358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7620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3657600" y="4876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3733800" y="5029200"/>
            <a:ext cx="47625" cy="2743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3810000" y="4953000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2895600" y="4953000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 flipV="1">
            <a:off x="3733800" y="2133600"/>
            <a:ext cx="0" cy="2743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334000" y="6248400"/>
            <a:ext cx="3636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Gharib-Nezhad et al. 2015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886200" y="495776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FF00"/>
                </a:solidFill>
                <a:latin typeface="Times New Roman" pitchFamily="18" charset="0"/>
              </a:rPr>
              <a:t>HR96</a:t>
            </a:r>
          </a:p>
        </p:txBody>
      </p:sp>
      <p:sp>
        <p:nvSpPr>
          <p:cNvPr id="62474" name="TextBox 19"/>
          <p:cNvSpPr txBox="1">
            <a:spLocks noChangeArrowheads="1"/>
          </p:cNvSpPr>
          <p:nvPr/>
        </p:nvSpPr>
        <p:spPr bwMode="auto">
          <a:xfrm>
            <a:off x="1600200" y="0"/>
            <a:ext cx="610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Oxygen isotopes in the solar system</a:t>
            </a:r>
          </a:p>
        </p:txBody>
      </p:sp>
      <p:sp>
        <p:nvSpPr>
          <p:cNvPr id="62475" name="Text Box 3"/>
          <p:cNvSpPr txBox="1">
            <a:spLocks noChangeArrowheads="1"/>
          </p:cNvSpPr>
          <p:nvPr/>
        </p:nvSpPr>
        <p:spPr bwMode="auto">
          <a:xfrm>
            <a:off x="228600" y="6248400"/>
            <a:ext cx="287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McKeegan et al. 2011</a:t>
            </a:r>
          </a:p>
        </p:txBody>
      </p:sp>
      <p:sp>
        <p:nvSpPr>
          <p:cNvPr id="62476" name="TextBox 17"/>
          <p:cNvSpPr txBox="1">
            <a:spLocks noChangeArrowheads="1"/>
          </p:cNvSpPr>
          <p:nvPr/>
        </p:nvSpPr>
        <p:spPr bwMode="auto">
          <a:xfrm>
            <a:off x="4098925" y="4383088"/>
            <a:ext cx="130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(inferred)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/>
      <p:bldP spid="358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66CC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81000" y="1066800"/>
          <a:ext cx="8763000" cy="4875213"/>
        </p:xfrm>
        <a:graphic>
          <a:graphicData uri="http://schemas.openxmlformats.org/presentationml/2006/ole">
            <p:oleObj spid="_x0000_s2050" name="SPW 8.0 Graph" r:id="rId4" imgW="6269760" imgH="3487320" progId="SigmaPlotGraphicObject.7">
              <p:embed/>
            </p:oleObj>
          </a:graphicData>
        </a:graphic>
      </p:graphicFrame>
      <p:sp>
        <p:nvSpPr>
          <p:cNvPr id="2055" name="Line 4"/>
          <p:cNvSpPr>
            <a:spLocks noChangeShapeType="1"/>
          </p:cNvSpPr>
          <p:nvPr/>
        </p:nvSpPr>
        <p:spPr bwMode="auto">
          <a:xfrm flipV="1">
            <a:off x="1371600" y="2895600"/>
            <a:ext cx="6248400" cy="213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981200" y="685800"/>
            <a:ext cx="523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Times New Roman" pitchFamily="18" charset="0"/>
              </a:rPr>
              <a:t>Self-shielding in a 2-D disk</a:t>
            </a:r>
          </a:p>
        </p:txBody>
      </p:sp>
      <p:sp>
        <p:nvSpPr>
          <p:cNvPr id="2057" name="Freeform 7"/>
          <p:cNvSpPr>
            <a:spLocks/>
          </p:cNvSpPr>
          <p:nvPr/>
        </p:nvSpPr>
        <p:spPr bwMode="auto">
          <a:xfrm>
            <a:off x="4879975" y="3429000"/>
            <a:ext cx="1063625" cy="1670050"/>
          </a:xfrm>
          <a:custGeom>
            <a:avLst/>
            <a:gdLst>
              <a:gd name="T0" fmla="*/ 2147483647 w 670"/>
              <a:gd name="T1" fmla="*/ 0 h 1189"/>
              <a:gd name="T2" fmla="*/ 2147483647 w 670"/>
              <a:gd name="T3" fmla="*/ 2147483647 h 1189"/>
              <a:gd name="T4" fmla="*/ 2147483647 w 670"/>
              <a:gd name="T5" fmla="*/ 2147483647 h 1189"/>
              <a:gd name="T6" fmla="*/ 2147483647 w 670"/>
              <a:gd name="T7" fmla="*/ 2147483647 h 1189"/>
              <a:gd name="T8" fmla="*/ 2147483647 w 670"/>
              <a:gd name="T9" fmla="*/ 2147483647 h 1189"/>
              <a:gd name="T10" fmla="*/ 2147483647 w 670"/>
              <a:gd name="T11" fmla="*/ 2147483647 h 1189"/>
              <a:gd name="T12" fmla="*/ 2147483647 w 670"/>
              <a:gd name="T13" fmla="*/ 2147483647 h 1189"/>
              <a:gd name="T14" fmla="*/ 2147483647 w 670"/>
              <a:gd name="T15" fmla="*/ 2147483647 h 1189"/>
              <a:gd name="T16" fmla="*/ 2147483647 w 670"/>
              <a:gd name="T17" fmla="*/ 2147483647 h 1189"/>
              <a:gd name="T18" fmla="*/ 2147483647 w 670"/>
              <a:gd name="T19" fmla="*/ 2147483647 h 1189"/>
              <a:gd name="T20" fmla="*/ 2147483647 w 670"/>
              <a:gd name="T21" fmla="*/ 2147483647 h 1189"/>
              <a:gd name="T22" fmla="*/ 2147483647 w 670"/>
              <a:gd name="T23" fmla="*/ 2147483647 h 1189"/>
              <a:gd name="T24" fmla="*/ 2147483647 w 670"/>
              <a:gd name="T25" fmla="*/ 2147483647 h 1189"/>
              <a:gd name="T26" fmla="*/ 2147483647 w 670"/>
              <a:gd name="T27" fmla="*/ 2147483647 h 1189"/>
              <a:gd name="T28" fmla="*/ 2147483647 w 670"/>
              <a:gd name="T29" fmla="*/ 2147483647 h 1189"/>
              <a:gd name="T30" fmla="*/ 2147483647 w 670"/>
              <a:gd name="T31" fmla="*/ 2147483647 h 1189"/>
              <a:gd name="T32" fmla="*/ 2147483647 w 670"/>
              <a:gd name="T33" fmla="*/ 2147483647 h 1189"/>
              <a:gd name="T34" fmla="*/ 2147483647 w 670"/>
              <a:gd name="T35" fmla="*/ 2147483647 h 1189"/>
              <a:gd name="T36" fmla="*/ 2147483647 w 670"/>
              <a:gd name="T37" fmla="*/ 2147483647 h 1189"/>
              <a:gd name="T38" fmla="*/ 2147483647 w 670"/>
              <a:gd name="T39" fmla="*/ 2147483647 h 1189"/>
              <a:gd name="T40" fmla="*/ 2147483647 w 670"/>
              <a:gd name="T41" fmla="*/ 2147483647 h 1189"/>
              <a:gd name="T42" fmla="*/ 2147483647 w 670"/>
              <a:gd name="T43" fmla="*/ 2147483647 h 1189"/>
              <a:gd name="T44" fmla="*/ 2147483647 w 670"/>
              <a:gd name="T45" fmla="*/ 2147483647 h 1189"/>
              <a:gd name="T46" fmla="*/ 2147483647 w 670"/>
              <a:gd name="T47" fmla="*/ 2147483647 h 1189"/>
              <a:gd name="T48" fmla="*/ 2147483647 w 670"/>
              <a:gd name="T49" fmla="*/ 2147483647 h 1189"/>
              <a:gd name="T50" fmla="*/ 2147483647 w 670"/>
              <a:gd name="T51" fmla="*/ 2147483647 h 1189"/>
              <a:gd name="T52" fmla="*/ 2147483647 w 670"/>
              <a:gd name="T53" fmla="*/ 2147483647 h 1189"/>
              <a:gd name="T54" fmla="*/ 2147483647 w 670"/>
              <a:gd name="T55" fmla="*/ 2147483647 h 1189"/>
              <a:gd name="T56" fmla="*/ 2147483647 w 670"/>
              <a:gd name="T57" fmla="*/ 2147483647 h 1189"/>
              <a:gd name="T58" fmla="*/ 2147483647 w 670"/>
              <a:gd name="T59" fmla="*/ 2147483647 h 1189"/>
              <a:gd name="T60" fmla="*/ 2147483647 w 670"/>
              <a:gd name="T61" fmla="*/ 2147483647 h 1189"/>
              <a:gd name="T62" fmla="*/ 2147483647 w 670"/>
              <a:gd name="T63" fmla="*/ 2147483647 h 1189"/>
              <a:gd name="T64" fmla="*/ 2147483647 w 670"/>
              <a:gd name="T65" fmla="*/ 2147483647 h 1189"/>
              <a:gd name="T66" fmla="*/ 2147483647 w 670"/>
              <a:gd name="T67" fmla="*/ 2147483647 h 1189"/>
              <a:gd name="T68" fmla="*/ 2147483647 w 670"/>
              <a:gd name="T69" fmla="*/ 2147483647 h 1189"/>
              <a:gd name="T70" fmla="*/ 2147483647 w 670"/>
              <a:gd name="T71" fmla="*/ 2147483647 h 1189"/>
              <a:gd name="T72" fmla="*/ 2147483647 w 670"/>
              <a:gd name="T73" fmla="*/ 2147483647 h 11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0"/>
              <a:gd name="T112" fmla="*/ 0 h 1189"/>
              <a:gd name="T113" fmla="*/ 670 w 670"/>
              <a:gd name="T114" fmla="*/ 1189 h 11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0" h="1189">
                <a:moveTo>
                  <a:pt x="670" y="0"/>
                </a:moveTo>
                <a:cubicBezTo>
                  <a:pt x="588" y="15"/>
                  <a:pt x="507" y="39"/>
                  <a:pt x="426" y="52"/>
                </a:cubicBezTo>
                <a:cubicBezTo>
                  <a:pt x="387" y="65"/>
                  <a:pt x="347" y="76"/>
                  <a:pt x="308" y="89"/>
                </a:cubicBezTo>
                <a:cubicBezTo>
                  <a:pt x="262" y="120"/>
                  <a:pt x="314" y="89"/>
                  <a:pt x="249" y="111"/>
                </a:cubicBezTo>
                <a:cubicBezTo>
                  <a:pt x="217" y="122"/>
                  <a:pt x="184" y="141"/>
                  <a:pt x="153" y="155"/>
                </a:cubicBezTo>
                <a:cubicBezTo>
                  <a:pt x="146" y="163"/>
                  <a:pt x="139" y="171"/>
                  <a:pt x="131" y="178"/>
                </a:cubicBezTo>
                <a:cubicBezTo>
                  <a:pt x="124" y="184"/>
                  <a:pt x="115" y="186"/>
                  <a:pt x="109" y="192"/>
                </a:cubicBezTo>
                <a:cubicBezTo>
                  <a:pt x="95" y="206"/>
                  <a:pt x="86" y="223"/>
                  <a:pt x="72" y="237"/>
                </a:cubicBezTo>
                <a:cubicBezTo>
                  <a:pt x="49" y="321"/>
                  <a:pt x="0" y="291"/>
                  <a:pt x="183" y="281"/>
                </a:cubicBezTo>
                <a:cubicBezTo>
                  <a:pt x="307" y="251"/>
                  <a:pt x="438" y="238"/>
                  <a:pt x="559" y="200"/>
                </a:cubicBezTo>
                <a:cubicBezTo>
                  <a:pt x="485" y="173"/>
                  <a:pt x="357" y="254"/>
                  <a:pt x="316" y="318"/>
                </a:cubicBezTo>
                <a:cubicBezTo>
                  <a:pt x="326" y="348"/>
                  <a:pt x="338" y="359"/>
                  <a:pt x="367" y="370"/>
                </a:cubicBezTo>
                <a:cubicBezTo>
                  <a:pt x="443" y="362"/>
                  <a:pt x="482" y="371"/>
                  <a:pt x="559" y="377"/>
                </a:cubicBezTo>
                <a:cubicBezTo>
                  <a:pt x="589" y="387"/>
                  <a:pt x="601" y="387"/>
                  <a:pt x="611" y="355"/>
                </a:cubicBezTo>
                <a:cubicBezTo>
                  <a:pt x="557" y="336"/>
                  <a:pt x="502" y="375"/>
                  <a:pt x="456" y="399"/>
                </a:cubicBezTo>
                <a:cubicBezTo>
                  <a:pt x="446" y="427"/>
                  <a:pt x="430" y="452"/>
                  <a:pt x="419" y="480"/>
                </a:cubicBezTo>
                <a:cubicBezTo>
                  <a:pt x="427" y="524"/>
                  <a:pt x="423" y="534"/>
                  <a:pt x="463" y="554"/>
                </a:cubicBezTo>
                <a:cubicBezTo>
                  <a:pt x="539" y="549"/>
                  <a:pt x="558" y="547"/>
                  <a:pt x="618" y="532"/>
                </a:cubicBezTo>
                <a:cubicBezTo>
                  <a:pt x="604" y="489"/>
                  <a:pt x="585" y="513"/>
                  <a:pt x="552" y="525"/>
                </a:cubicBezTo>
                <a:cubicBezTo>
                  <a:pt x="525" y="552"/>
                  <a:pt x="495" y="583"/>
                  <a:pt x="485" y="621"/>
                </a:cubicBezTo>
                <a:cubicBezTo>
                  <a:pt x="480" y="641"/>
                  <a:pt x="471" y="680"/>
                  <a:pt x="471" y="680"/>
                </a:cubicBezTo>
                <a:cubicBezTo>
                  <a:pt x="530" y="719"/>
                  <a:pt x="498" y="706"/>
                  <a:pt x="567" y="717"/>
                </a:cubicBezTo>
                <a:cubicBezTo>
                  <a:pt x="599" y="705"/>
                  <a:pt x="664" y="723"/>
                  <a:pt x="611" y="687"/>
                </a:cubicBezTo>
                <a:cubicBezTo>
                  <a:pt x="606" y="689"/>
                  <a:pt x="568" y="701"/>
                  <a:pt x="567" y="709"/>
                </a:cubicBezTo>
                <a:cubicBezTo>
                  <a:pt x="562" y="778"/>
                  <a:pt x="577" y="827"/>
                  <a:pt x="640" y="842"/>
                </a:cubicBezTo>
                <a:cubicBezTo>
                  <a:pt x="648" y="840"/>
                  <a:pt x="663" y="843"/>
                  <a:pt x="663" y="835"/>
                </a:cubicBezTo>
                <a:cubicBezTo>
                  <a:pt x="663" y="824"/>
                  <a:pt x="651" y="814"/>
                  <a:pt x="640" y="813"/>
                </a:cubicBezTo>
                <a:cubicBezTo>
                  <a:pt x="625" y="811"/>
                  <a:pt x="596" y="827"/>
                  <a:pt x="596" y="827"/>
                </a:cubicBezTo>
                <a:cubicBezTo>
                  <a:pt x="579" y="883"/>
                  <a:pt x="597" y="808"/>
                  <a:pt x="604" y="901"/>
                </a:cubicBezTo>
                <a:cubicBezTo>
                  <a:pt x="605" y="916"/>
                  <a:pt x="599" y="931"/>
                  <a:pt x="596" y="946"/>
                </a:cubicBezTo>
                <a:cubicBezTo>
                  <a:pt x="599" y="958"/>
                  <a:pt x="595" y="974"/>
                  <a:pt x="604" y="983"/>
                </a:cubicBezTo>
                <a:cubicBezTo>
                  <a:pt x="613" y="992"/>
                  <a:pt x="629" y="996"/>
                  <a:pt x="640" y="990"/>
                </a:cubicBezTo>
                <a:cubicBezTo>
                  <a:pt x="647" y="986"/>
                  <a:pt x="635" y="975"/>
                  <a:pt x="633" y="968"/>
                </a:cubicBezTo>
                <a:cubicBezTo>
                  <a:pt x="610" y="1013"/>
                  <a:pt x="626" y="1005"/>
                  <a:pt x="640" y="1049"/>
                </a:cubicBezTo>
                <a:cubicBezTo>
                  <a:pt x="627" y="1069"/>
                  <a:pt x="624" y="1070"/>
                  <a:pt x="618" y="1093"/>
                </a:cubicBezTo>
                <a:cubicBezTo>
                  <a:pt x="613" y="1113"/>
                  <a:pt x="604" y="1152"/>
                  <a:pt x="604" y="1152"/>
                </a:cubicBezTo>
                <a:cubicBezTo>
                  <a:pt x="613" y="1180"/>
                  <a:pt x="607" y="1168"/>
                  <a:pt x="618" y="1189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>
            <p:ph idx="4294967295"/>
          </p:nvPr>
        </p:nvGraphicFramePr>
        <p:xfrm>
          <a:off x="7924800" y="5486400"/>
          <a:ext cx="573088" cy="892175"/>
        </p:xfrm>
        <a:graphic>
          <a:graphicData uri="http://schemas.openxmlformats.org/presentationml/2006/ole">
            <p:oleObj spid="_x0000_s2051" name="Equation" r:id="rId5" imgW="114120" imgH="177480" progId="Equation.DSMT4">
              <p:embed/>
            </p:oleObj>
          </a:graphicData>
        </a:graphic>
      </p:graphicFrame>
      <p:graphicFrame>
        <p:nvGraphicFramePr>
          <p:cNvPr id="2052" name="Object 17"/>
          <p:cNvGraphicFramePr>
            <a:graphicFrameLocks noChangeAspect="1"/>
          </p:cNvGraphicFramePr>
          <p:nvPr/>
        </p:nvGraphicFramePr>
        <p:xfrm>
          <a:off x="6083300" y="3810000"/>
          <a:ext cx="1016000" cy="892175"/>
        </p:xfrm>
        <a:graphic>
          <a:graphicData uri="http://schemas.openxmlformats.org/presentationml/2006/ole">
            <p:oleObj spid="_x0000_s2052" name="Equation" r:id="rId6" imgW="520560" imgH="457200" progId="Equation.DSMT4">
              <p:embed/>
            </p:oleObj>
          </a:graphicData>
        </a:graphic>
      </p:graphicFrame>
      <p:sp>
        <p:nvSpPr>
          <p:cNvPr id="2058" name="Line 18"/>
          <p:cNvSpPr>
            <a:spLocks noChangeShapeType="1"/>
          </p:cNvSpPr>
          <p:nvPr/>
        </p:nvSpPr>
        <p:spPr bwMode="auto">
          <a:xfrm>
            <a:off x="4419600" y="2895600"/>
            <a:ext cx="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19"/>
          <p:cNvSpPr>
            <a:spLocks noChangeShapeType="1"/>
          </p:cNvSpPr>
          <p:nvPr/>
        </p:nvSpPr>
        <p:spPr bwMode="auto">
          <a:xfrm>
            <a:off x="4724400" y="2895600"/>
            <a:ext cx="0" cy="68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20"/>
          <p:cNvSpPr>
            <a:spLocks noChangeShapeType="1"/>
          </p:cNvSpPr>
          <p:nvPr/>
        </p:nvSpPr>
        <p:spPr bwMode="auto">
          <a:xfrm>
            <a:off x="4114800" y="2895600"/>
            <a:ext cx="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" name="AutoShape 26"/>
          <p:cNvSpPr>
            <a:spLocks noChangeArrowheads="1"/>
          </p:cNvSpPr>
          <p:nvPr/>
        </p:nvSpPr>
        <p:spPr bwMode="auto">
          <a:xfrm>
            <a:off x="2895600" y="4953000"/>
            <a:ext cx="2438400" cy="3048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2" name="Oval 30"/>
          <p:cNvSpPr>
            <a:spLocks noChangeArrowheads="1"/>
          </p:cNvSpPr>
          <p:nvPr/>
        </p:nvSpPr>
        <p:spPr bwMode="auto">
          <a:xfrm>
            <a:off x="4343400" y="4495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3" name="Oval 32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4" name="Oval 33"/>
          <p:cNvSpPr>
            <a:spLocks noChangeArrowheads="1"/>
          </p:cNvSpPr>
          <p:nvPr/>
        </p:nvSpPr>
        <p:spPr bwMode="auto">
          <a:xfrm>
            <a:off x="46482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5" name="Oval 34"/>
          <p:cNvSpPr>
            <a:spLocks noChangeArrowheads="1"/>
          </p:cNvSpPr>
          <p:nvPr/>
        </p:nvSpPr>
        <p:spPr bwMode="auto">
          <a:xfrm>
            <a:off x="4648200" y="46482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6" name="Oval 35"/>
          <p:cNvSpPr>
            <a:spLocks noChangeArrowheads="1"/>
          </p:cNvSpPr>
          <p:nvPr/>
        </p:nvSpPr>
        <p:spPr bwMode="auto">
          <a:xfrm>
            <a:off x="4648200" y="4419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7" name="Oval 36"/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8" name="Oval 37"/>
          <p:cNvSpPr>
            <a:spLocks noChangeArrowheads="1"/>
          </p:cNvSpPr>
          <p:nvPr/>
        </p:nvSpPr>
        <p:spPr bwMode="auto">
          <a:xfrm>
            <a:off x="4495800" y="48768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9" name="Oval 38"/>
          <p:cNvSpPr>
            <a:spLocks noChangeArrowheads="1"/>
          </p:cNvSpPr>
          <p:nvPr/>
        </p:nvSpPr>
        <p:spPr bwMode="auto">
          <a:xfrm>
            <a:off x="4495800" y="43434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0" name="Line 42"/>
          <p:cNvSpPr>
            <a:spLocks noChangeShapeType="1"/>
          </p:cNvSpPr>
          <p:nvPr/>
        </p:nvSpPr>
        <p:spPr bwMode="auto">
          <a:xfrm flipV="1">
            <a:off x="1524000" y="52578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Text Box 43"/>
          <p:cNvSpPr txBox="1">
            <a:spLocks noChangeArrowheads="1"/>
          </p:cNvSpPr>
          <p:nvPr/>
        </p:nvSpPr>
        <p:spPr bwMode="auto">
          <a:xfrm>
            <a:off x="974725" y="5476875"/>
            <a:ext cx="1466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snowline</a:t>
            </a:r>
          </a:p>
        </p:txBody>
      </p:sp>
      <p:sp>
        <p:nvSpPr>
          <p:cNvPr id="2072" name="Text Box 47"/>
          <p:cNvSpPr txBox="1">
            <a:spLocks noChangeArrowheads="1"/>
          </p:cNvSpPr>
          <p:nvPr/>
        </p:nvSpPr>
        <p:spPr bwMode="auto">
          <a:xfrm>
            <a:off x="3505200" y="4343400"/>
            <a:ext cx="81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H</a:t>
            </a:r>
            <a:r>
              <a:rPr lang="en-US" sz="2800" baseline="-25000">
                <a:solidFill>
                  <a:srgbClr val="FFFFFF"/>
                </a:solidFill>
                <a:latin typeface="Times New Roman" pitchFamily="18" charset="0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2053" name="Object 48"/>
          <p:cNvGraphicFramePr>
            <a:graphicFrameLocks noChangeAspect="1"/>
          </p:cNvGraphicFramePr>
          <p:nvPr/>
        </p:nvGraphicFramePr>
        <p:xfrm>
          <a:off x="1371600" y="3352800"/>
          <a:ext cx="2489200" cy="369888"/>
        </p:xfrm>
        <a:graphic>
          <a:graphicData uri="http://schemas.openxmlformats.org/presentationml/2006/ole">
            <p:oleObj spid="_x0000_s2053" name="Equation" r:id="rId7" imgW="1193760" imgH="177480" progId="Equation.DSMT4">
              <p:embed/>
            </p:oleObj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1447800" y="4343400"/>
            <a:ext cx="1524000" cy="6096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n 27"/>
          <p:cNvSpPr/>
          <p:nvPr/>
        </p:nvSpPr>
        <p:spPr>
          <a:xfrm>
            <a:off x="3962400" y="1828800"/>
            <a:ext cx="914400" cy="914400"/>
          </a:xfrm>
          <a:prstGeom prst="su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Sun 28"/>
          <p:cNvSpPr/>
          <p:nvPr/>
        </p:nvSpPr>
        <p:spPr>
          <a:xfrm>
            <a:off x="1066800" y="4838700"/>
            <a:ext cx="457200" cy="4572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676400" y="533400"/>
            <a:ext cx="571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Isotopic Photodissociation Topics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8804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Spin-forbidden CO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photolysis – Mars atmosphere</a:t>
            </a:r>
          </a:p>
          <a:p>
            <a:pPr marL="457200" indent="-457200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photolysis (~200 nm) – early Earth atmosphere</a:t>
            </a:r>
          </a:p>
          <a:p>
            <a:pPr marL="457200" indent="-457200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Oxygen isotopes in Sun and meteorites</a:t>
            </a:r>
          </a:p>
          <a:p>
            <a:pPr marL="457200" indent="-457200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>
                <a:latin typeface="Times New Roman" pitchFamily="18" charset="0"/>
                <a:cs typeface="Times New Roman" pitchFamily="18" charset="0"/>
              </a:rPr>
              <a:t>CO photodissociation in solar nebula &amp; protoplanetary disks</a:t>
            </a:r>
          </a:p>
          <a:p>
            <a:pPr marL="457200" indent="-457200">
              <a:buFontTx/>
              <a:buAutoNum type="arabicPeriod" startAt="3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309938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685800" y="381000"/>
          <a:ext cx="7467600" cy="6318250"/>
        </p:xfrm>
        <a:graphic>
          <a:graphicData uri="http://schemas.openxmlformats.org/presentationml/2006/ole">
            <p:oleObj spid="_x0000_s3074" name="Graph" r:id="rId4" imgW="3515040" imgH="2979360" progId="Origin50.Graph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0" y="6096000"/>
            <a:ext cx="285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Lyons &amp; Young 2005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66800" y="152400"/>
            <a:ext cx="704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Self-shielding of CO in outer disk surface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2362200" y="2057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G</a:t>
            </a:r>
            <a:r>
              <a:rPr lang="en-US" b="1" baseline="-25000">
                <a:latin typeface="Times New Roman" pitchFamily="18" charset="0"/>
              </a:rPr>
              <a:t>0</a:t>
            </a:r>
            <a:r>
              <a:rPr lang="en-US" b="1">
                <a:latin typeface="Times New Roman" pitchFamily="18" charset="0"/>
              </a:rPr>
              <a:t>=500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066800"/>
            <a:ext cx="7489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5257800" y="6096000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Chakraborty et al. 2008,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090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4572000" y="6172200"/>
            <a:ext cx="324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Chakraborty et al. 2008,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66675"/>
            <a:ext cx="745807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6248400" y="6248400"/>
            <a:ext cx="236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Chakraborty et al. 2013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22300"/>
            <a:ext cx="64770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4648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SiO + OH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SiO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H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600px-Orion_Nebula_-_Hubble_2006_mosaic_18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5029200" y="304800"/>
            <a:ext cx="169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HD 36981</a:t>
            </a: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7924800" y="0"/>
            <a:ext cx="12192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60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85888"/>
            <a:ext cx="6873875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495800" y="304800"/>
            <a:ext cx="457200" cy="457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675" y="914400"/>
            <a:ext cx="71977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533400" y="152400"/>
            <a:ext cx="836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Influence of CO E</a:t>
            </a:r>
            <a:r>
              <a:rPr lang="en-US" sz="2800" baseline="30000">
                <a:latin typeface="Symbol" pitchFamily="18" charset="2"/>
                <a:cs typeface="Times New Roman" pitchFamily="18" charset="0"/>
              </a:rPr>
              <a:t>1</a:t>
            </a:r>
            <a:r>
              <a:rPr lang="en-US" sz="2800">
                <a:latin typeface="Symbol" pitchFamily="18" charset="2"/>
                <a:cs typeface="Times New Roman" pitchFamily="18" charset="0"/>
              </a:rPr>
              <a:t>P(0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– X(0) dissociation probabilities</a:t>
            </a: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6858000" y="6400800"/>
            <a:ext cx="142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Lyons 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788"/>
            <a:ext cx="8991600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1676400" y="0"/>
            <a:ext cx="589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aseline="30000">
                <a:latin typeface="Times New Roman" pitchFamily="18" charset="0"/>
              </a:rPr>
              <a:t>12</a:t>
            </a:r>
            <a:r>
              <a:rPr lang="en-US" sz="2400">
                <a:latin typeface="Times New Roman" pitchFamily="18" charset="0"/>
              </a:rPr>
              <a:t>C</a:t>
            </a:r>
            <a:r>
              <a:rPr lang="en-US" sz="2400" baseline="30000">
                <a:latin typeface="Times New Roman" pitchFamily="18" charset="0"/>
              </a:rPr>
              <a:t>16</a:t>
            </a:r>
            <a:r>
              <a:rPr lang="en-US" sz="2400">
                <a:latin typeface="Times New Roman" pitchFamily="18" charset="0"/>
              </a:rPr>
              <a:t>O transmission spectra measured at Soleil</a:t>
            </a:r>
            <a:endParaRPr lang="en-US" sz="2400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85800"/>
            <a:ext cx="729615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34200" y="6172200"/>
            <a:ext cx="1863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Stark et al. 2014</a:t>
            </a:r>
          </a:p>
        </p:txBody>
      </p:sp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7769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Isotopic CO E</a:t>
            </a:r>
            <a:r>
              <a:rPr lang="en-US" sz="2800" baseline="30000">
                <a:latin typeface="Symbol" pitchFamily="18" charset="2"/>
                <a:cs typeface="Times New Roman" pitchFamily="18" charset="0"/>
              </a:rPr>
              <a:t>1</a:t>
            </a:r>
            <a:r>
              <a:rPr lang="en-US" sz="2800">
                <a:latin typeface="Symbol" pitchFamily="18" charset="2"/>
                <a:cs typeface="Times New Roman" pitchFamily="18" charset="0"/>
              </a:rPr>
              <a:t>P(1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– X(0) absorption cross sections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533400"/>
            <a:ext cx="74295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7" descr="\[\delta^{18}O = \left[ \frac{\left ( \frac{^{18}O}{^{16}O} \right )_{sample}}{\left ( \frac{^{18}O}{^{16}O} \right )_{standard} }- 1 \right ] \times 1,000\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7543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133600" y="685800"/>
            <a:ext cx="470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Geochemical delta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6425"/>
            <a:ext cx="609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429000" y="304800"/>
            <a:ext cx="1779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228600" y="1219200"/>
            <a:ext cx="8975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Spin-forbidden CO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photolysis: No hyperfine assist. High</a:t>
            </a:r>
          </a:p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      quality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ab initio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cross sections from Schmidt et al. (2013).</a:t>
            </a:r>
          </a:p>
          <a:p>
            <a:pPr marL="457200" indent="-45720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photolysis: Isotopic shifting of vibronic peaks, with 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       rotational features copied, works. SO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 MIF source.</a:t>
            </a:r>
          </a:p>
          <a:p>
            <a:pPr marL="457200" indent="-45720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Solar photosphere oxygen isotopes consistent with Genesis inferred</a:t>
            </a:r>
          </a:p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      photosphere isotope ratios. Latest CO vib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-values close to HR96.</a:t>
            </a:r>
          </a:p>
          <a:p>
            <a:pPr marL="457200" indent="-45720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High-resolution CO E-X &amp; C-X isotopic cross sections exhibit </a:t>
            </a:r>
          </a:p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      C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 and C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 self-shielding initially, but not at later times. </a:t>
            </a:r>
          </a:p>
          <a:p>
            <a:pPr marL="457200" indent="-457200"/>
            <a:r>
              <a:rPr lang="en-US" sz="2400">
                <a:latin typeface="Times New Roman" pitchFamily="18" charset="0"/>
                <a:cs typeface="Times New Roman" pitchFamily="18" charset="0"/>
              </a:rPr>
              <a:t>      Need 1217 and 1218 dissociation probabilities for CO E(0)-X.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033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784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latin typeface="+mn-lt"/>
              </a:rPr>
              <a:t>Colaborators</a:t>
            </a:r>
            <a:r>
              <a:rPr lang="en-US" sz="2400" dirty="0">
                <a:latin typeface="+mn-lt"/>
              </a:rPr>
              <a:t>: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Glenn Stark, Alan </a:t>
            </a:r>
            <a:r>
              <a:rPr lang="en-US" sz="2400" dirty="0" err="1">
                <a:latin typeface="+mn-lt"/>
              </a:rPr>
              <a:t>Heays</a:t>
            </a:r>
            <a:r>
              <a:rPr lang="en-US" sz="2400" dirty="0">
                <a:latin typeface="+mn-lt"/>
              </a:rPr>
              <a:t>, Michelle </a:t>
            </a:r>
            <a:r>
              <a:rPr lang="en-US" sz="2400" dirty="0" err="1">
                <a:latin typeface="+mn-lt"/>
              </a:rPr>
              <a:t>Eidelsberg</a:t>
            </a:r>
            <a:r>
              <a:rPr lang="en-US" sz="2400" dirty="0">
                <a:latin typeface="+mn-lt"/>
              </a:rPr>
              <a:t>, Jean-Louis </a:t>
            </a:r>
            <a:r>
              <a:rPr lang="en-US" sz="2400" dirty="0" err="1">
                <a:latin typeface="+mn-lt"/>
              </a:rPr>
              <a:t>Lemaire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Steve </a:t>
            </a:r>
            <a:r>
              <a:rPr lang="en-US" sz="2400" dirty="0" err="1">
                <a:latin typeface="+mn-lt"/>
              </a:rPr>
              <a:t>Federman</a:t>
            </a:r>
            <a:r>
              <a:rPr lang="en-US" sz="2400" dirty="0">
                <a:latin typeface="+mn-lt"/>
              </a:rPr>
              <a:t>, Douglas Blackie, Juliet Pickering, Andreas Pack,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Tom </a:t>
            </a:r>
            <a:r>
              <a:rPr lang="en-US" sz="2400" dirty="0" smtClean="0">
                <a:latin typeface="+mn-lt"/>
              </a:rPr>
              <a:t>Ayres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 lvl="0"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Student (ASU):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</a:rPr>
              <a:t>Ehsan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Gharib-Nezhad</a:t>
            </a: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Soleil DESIRS </a:t>
            </a:r>
            <a:r>
              <a:rPr lang="en-US" sz="2400" dirty="0" err="1" smtClean="0">
                <a:latin typeface="+mn-lt"/>
              </a:rPr>
              <a:t>beamline</a:t>
            </a:r>
            <a:r>
              <a:rPr lang="en-US" sz="2400" dirty="0" smtClean="0">
                <a:latin typeface="+mn-lt"/>
              </a:rPr>
              <a:t>: Nelson </a:t>
            </a:r>
            <a:r>
              <a:rPr lang="en-US" sz="2400" dirty="0">
                <a:latin typeface="+mn-lt"/>
              </a:rPr>
              <a:t>de Oliveira, Laurent </a:t>
            </a:r>
            <a:r>
              <a:rPr lang="en-US" sz="2400" dirty="0" err="1" smtClean="0">
                <a:latin typeface="+mn-lt"/>
              </a:rPr>
              <a:t>Nahon</a:t>
            </a: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Funding: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NASA Origins of Solar Systems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NASA Astrobiology/Exobiology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73063"/>
            <a:ext cx="7162800" cy="63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44513"/>
            <a:ext cx="640080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7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2214563" y="1042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latin typeface="Comic Sans MS" pitchFamily="66" charset="0"/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48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99"/>
                </a:solidFill>
                <a:latin typeface="Times New Roman" pitchFamily="18" charset="0"/>
              </a:rPr>
              <a:t>Mass-independent fractionation on a 3-isotope plot</a:t>
            </a:r>
          </a:p>
        </p:txBody>
      </p:sp>
      <p:sp>
        <p:nvSpPr>
          <p:cNvPr id="1030" name="Line 4"/>
          <p:cNvSpPr>
            <a:spLocks noChangeShapeType="1"/>
          </p:cNvSpPr>
          <p:nvPr/>
        </p:nvSpPr>
        <p:spPr bwMode="auto">
          <a:xfrm>
            <a:off x="4191000" y="1905000"/>
            <a:ext cx="0" cy="396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5"/>
          <p:cNvSpPr>
            <a:spLocks noChangeShapeType="1"/>
          </p:cNvSpPr>
          <p:nvPr/>
        </p:nvSpPr>
        <p:spPr bwMode="auto">
          <a:xfrm>
            <a:off x="2286000" y="3886200"/>
            <a:ext cx="396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2514600" y="1828800"/>
            <a:ext cx="160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800" baseline="30000">
                <a:solidFill>
                  <a:schemeClr val="bg1"/>
                </a:solidFill>
                <a:latin typeface="Times New Roman" pitchFamily="18" charset="0"/>
              </a:rPr>
              <a:t>17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Times New Roman" pitchFamily="18" charset="0"/>
              </a:rPr>
              <a:t>SMOW</a:t>
            </a:r>
            <a:endParaRPr lang="en-US" sz="280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5791200" y="3962400"/>
            <a:ext cx="160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800" baseline="30000">
                <a:solidFill>
                  <a:schemeClr val="bg1"/>
                </a:solidFill>
                <a:latin typeface="Times New Roman" pitchFamily="18" charset="0"/>
              </a:rPr>
              <a:t>18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Times New Roman" pitchFamily="18" charset="0"/>
              </a:rPr>
              <a:t>SMOW</a:t>
            </a:r>
            <a:endParaRPr lang="en-US" sz="28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 flipV="1">
            <a:off x="2362200" y="3124200"/>
            <a:ext cx="3886200" cy="14478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6248400" y="2895600"/>
            <a:ext cx="207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99"/>
                </a:solidFill>
                <a:latin typeface="Times New Roman" pitchFamily="18" charset="0"/>
              </a:rPr>
              <a:t>slope 0.52 (TF)</a:t>
            </a:r>
          </a:p>
        </p:txBody>
      </p:sp>
      <p:sp>
        <p:nvSpPr>
          <p:cNvPr id="1036" name="Line 10"/>
          <p:cNvSpPr>
            <a:spLocks noChangeShapeType="1"/>
          </p:cNvSpPr>
          <p:nvPr/>
        </p:nvSpPr>
        <p:spPr bwMode="auto">
          <a:xfrm flipV="1">
            <a:off x="5029200" y="26670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5105400" y="2667000"/>
            <a:ext cx="900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2800" baseline="30000">
                <a:solidFill>
                  <a:schemeClr val="bg1"/>
                </a:solidFill>
                <a:latin typeface="Times New Roman" pitchFamily="18" charset="0"/>
              </a:rPr>
              <a:t>17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O</a:t>
            </a:r>
            <a:endParaRPr lang="en-US" sz="28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38" name="Oval 12"/>
          <p:cNvSpPr>
            <a:spLocks noChangeArrowheads="1"/>
          </p:cNvSpPr>
          <p:nvPr/>
        </p:nvSpPr>
        <p:spPr bwMode="auto">
          <a:xfrm rot="-761975">
            <a:off x="4724400" y="2438400"/>
            <a:ext cx="6858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Comic Sans MS" pitchFamily="66" charset="0"/>
            </a:endParaRPr>
          </a:p>
        </p:txBody>
      </p:sp>
      <p:sp>
        <p:nvSpPr>
          <p:cNvPr id="1039" name="Text Box 13"/>
          <p:cNvSpPr txBox="1">
            <a:spLocks noChangeArrowheads="1"/>
          </p:cNvSpPr>
          <p:nvPr/>
        </p:nvSpPr>
        <p:spPr bwMode="auto">
          <a:xfrm>
            <a:off x="5791200" y="1828800"/>
            <a:ext cx="127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1"/>
                </a:solidFill>
                <a:latin typeface="Times New Roman" pitchFamily="18" charset="0"/>
              </a:rPr>
              <a:t>O-MIF</a:t>
            </a: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4648200" y="5715000"/>
          <a:ext cx="3962400" cy="544513"/>
        </p:xfrm>
        <a:graphic>
          <a:graphicData uri="http://schemas.openxmlformats.org/presentationml/2006/ole">
            <p:oleObj spid="_x0000_s1026" name="Equation" r:id="rId4" imgW="295884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8371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5029200" y="990600"/>
            <a:ext cx="1947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Nair et al. (1994)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657600"/>
            <a:ext cx="5372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83563" y="4191000"/>
            <a:ext cx="960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167 nm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83563" y="4616450"/>
            <a:ext cx="960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227 nm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6800" y="5791200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Schmidt et al.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4958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5905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8229600" y="3429000"/>
            <a:ext cx="5207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10538" y="36576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185 nm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10200" y="1295400"/>
            <a:ext cx="231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Mars atmosphere</a:t>
            </a:r>
          </a:p>
        </p:txBody>
      </p:sp>
      <p:sp>
        <p:nvSpPr>
          <p:cNvPr id="49159" name="TextBox 7"/>
          <p:cNvSpPr txBox="1">
            <a:spLocks noChangeArrowheads="1"/>
          </p:cNvSpPr>
          <p:nvPr/>
        </p:nvSpPr>
        <p:spPr bwMode="auto">
          <a:xfrm>
            <a:off x="609600" y="5029200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Schmidt et al. 2013</a:t>
            </a:r>
          </a:p>
        </p:txBody>
      </p:sp>
      <p:sp>
        <p:nvSpPr>
          <p:cNvPr id="9" name="Oval 8"/>
          <p:cNvSpPr/>
          <p:nvPr/>
        </p:nvSpPr>
        <p:spPr>
          <a:xfrm>
            <a:off x="7772400" y="3505200"/>
            <a:ext cx="2286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62800" y="3505200"/>
            <a:ext cx="2286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91400" y="3352800"/>
            <a:ext cx="6858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7696200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699125" y="6132513"/>
            <a:ext cx="2660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Farquhar et al. 2000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096000" y="2286000"/>
            <a:ext cx="109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pyrites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781800" y="4572000"/>
            <a:ext cx="1109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barites</a:t>
            </a:r>
          </a:p>
        </p:txBody>
      </p:sp>
      <p:sp>
        <p:nvSpPr>
          <p:cNvPr id="55302" name="TextBox 5"/>
          <p:cNvSpPr txBox="1">
            <a:spLocks noChangeArrowheads="1"/>
          </p:cNvSpPr>
          <p:nvPr/>
        </p:nvSpPr>
        <p:spPr bwMode="auto">
          <a:xfrm>
            <a:off x="1828800" y="152400"/>
            <a:ext cx="5737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Record of S-MIF in sedimentary rocks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00400" y="6172200"/>
            <a:ext cx="506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Kasting 2001 (from Kasting et al. 1989)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03275"/>
            <a:ext cx="83058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04" name="Rectangle 4"/>
          <p:cNvSpPr>
            <a:spLocks noChangeArrowheads="1"/>
          </p:cNvSpPr>
          <p:nvPr/>
        </p:nvSpPr>
        <p:spPr bwMode="auto">
          <a:xfrm>
            <a:off x="3657600" y="990600"/>
            <a:ext cx="5334000" cy="1219200"/>
          </a:xfrm>
          <a:prstGeom prst="rect">
            <a:avLst/>
          </a:prstGeom>
          <a:solidFill>
            <a:srgbClr val="FFFB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3200" i="1" dirty="0">
                <a:latin typeface="+mn-lt"/>
              </a:rPr>
              <a:t>     p</a:t>
            </a:r>
            <a:r>
              <a:rPr lang="en-US" sz="3200" dirty="0">
                <a:latin typeface="+mn-lt"/>
              </a:rPr>
              <a:t>O</a:t>
            </a:r>
            <a:r>
              <a:rPr lang="en-US" sz="3200" baseline="-25000" dirty="0">
                <a:latin typeface="+mn-lt"/>
              </a:rPr>
              <a:t>2</a:t>
            </a:r>
            <a:r>
              <a:rPr lang="en-US" sz="3200" dirty="0">
                <a:latin typeface="+mn-lt"/>
              </a:rPr>
              <a:t> &lt; 10</a:t>
            </a:r>
            <a:r>
              <a:rPr lang="en-US" sz="3200" baseline="30000" dirty="0">
                <a:latin typeface="+mn-lt"/>
              </a:rPr>
              <a:t>-6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atm</a:t>
            </a:r>
            <a:endParaRPr lang="en-US" sz="3200" i="1" dirty="0">
              <a:latin typeface="+mn-lt"/>
            </a:endParaRP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1295400" y="0"/>
            <a:ext cx="605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Low-O</a:t>
            </a:r>
            <a:r>
              <a:rPr lang="en-US" sz="2800" baseline="-25000"/>
              <a:t>2</a:t>
            </a:r>
            <a:r>
              <a:rPr lang="en-US" sz="2800"/>
              <a:t> atmospheric sulfur chemistry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1295400"/>
            <a:ext cx="15589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Pavlov &amp; </a:t>
            </a:r>
          </a:p>
          <a:p>
            <a:pPr>
              <a:defRPr/>
            </a:pPr>
            <a:r>
              <a:rPr lang="en-US" sz="2000" dirty="0" err="1">
                <a:latin typeface="+mn-lt"/>
              </a:rPr>
              <a:t>Kasting</a:t>
            </a:r>
            <a:r>
              <a:rPr lang="en-US" sz="2000" dirty="0">
                <a:latin typeface="+mn-lt"/>
              </a:rPr>
              <a:t>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 flipH="1" flipV="1">
            <a:off x="6019800" y="12954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6629400" y="1371600"/>
            <a:ext cx="54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omic Sans MS" pitchFamily="66" charset="0"/>
              </a:rPr>
              <a:t>v</a:t>
            </a:r>
            <a:r>
              <a:rPr lang="en-US" sz="3200" baseline="-25000">
                <a:latin typeface="Comic Sans MS" pitchFamily="66" charset="0"/>
              </a:rPr>
              <a:t>2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52228" name="TextBox 10"/>
          <p:cNvSpPr txBox="1">
            <a:spLocks noChangeArrowheads="1"/>
          </p:cNvSpPr>
          <p:nvPr/>
        </p:nvSpPr>
        <p:spPr bwMode="auto">
          <a:xfrm>
            <a:off x="1066800" y="0"/>
            <a:ext cx="725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SO</a:t>
            </a:r>
            <a:r>
              <a:rPr lang="en-US" sz="2800" baseline="-25000"/>
              <a:t>2</a:t>
            </a:r>
            <a:r>
              <a:rPr lang="en-US" sz="2800"/>
              <a:t>, H</a:t>
            </a:r>
            <a:r>
              <a:rPr lang="en-US" sz="2800" baseline="-25000"/>
              <a:t>2</a:t>
            </a:r>
            <a:r>
              <a:rPr lang="en-US" sz="2800"/>
              <a:t>S and CS</a:t>
            </a:r>
            <a:r>
              <a:rPr lang="en-US" sz="2800" baseline="-25000"/>
              <a:t>2</a:t>
            </a:r>
            <a:r>
              <a:rPr lang="en-US" sz="2800"/>
              <a:t> absorption cross sections</a:t>
            </a:r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6588"/>
            <a:ext cx="7620000" cy="622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Default Design">
  <a:themeElements>
    <a:clrScheme name="2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Default Design">
  <a:themeElements>
    <a:clrScheme name="1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2_Default Design">
  <a:themeElements>
    <a:clrScheme name="2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1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496</Words>
  <Application>Microsoft Office PowerPoint</Application>
  <PresentationFormat>On-screen Show (4:3)</PresentationFormat>
  <Paragraphs>135</Paragraphs>
  <Slides>34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Arial</vt:lpstr>
      <vt:lpstr>Times New Roman</vt:lpstr>
      <vt:lpstr>Times</vt:lpstr>
      <vt:lpstr>Comic Sans MS</vt:lpstr>
      <vt:lpstr>Symbol</vt:lpstr>
      <vt:lpstr>Wingdings</vt:lpstr>
      <vt:lpstr>MS Mincho</vt:lpstr>
      <vt:lpstr>Default Design</vt:lpstr>
      <vt:lpstr>1_Modèle par défaut</vt:lpstr>
      <vt:lpstr>21_Default Design</vt:lpstr>
      <vt:lpstr>Modèle par défaut</vt:lpstr>
      <vt:lpstr>3_Default Design</vt:lpstr>
      <vt:lpstr>14_Default Design</vt:lpstr>
      <vt:lpstr>22_Default Design</vt:lpstr>
      <vt:lpstr>12_Default Design</vt:lpstr>
      <vt:lpstr>5_Blank Presentation</vt:lpstr>
      <vt:lpstr>MathType 4.0 Equation</vt:lpstr>
      <vt:lpstr>SigmaPlot 8.0 Graph</vt:lpstr>
      <vt:lpstr>Origin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Lyons</dc:creator>
  <cp:lastModifiedBy>James</cp:lastModifiedBy>
  <cp:revision>242</cp:revision>
  <dcterms:created xsi:type="dcterms:W3CDTF">2013-03-15T06:57:38Z</dcterms:created>
  <dcterms:modified xsi:type="dcterms:W3CDTF">2015-02-06T21:51:06Z</dcterms:modified>
</cp:coreProperties>
</file>